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82" r:id="rId2"/>
    <p:sldId id="283" r:id="rId3"/>
    <p:sldId id="284" r:id="rId4"/>
    <p:sldId id="285" r:id="rId5"/>
    <p:sldId id="286" r:id="rId6"/>
    <p:sldId id="287" r:id="rId7"/>
    <p:sldId id="288" r:id="rId8"/>
    <p:sldId id="289" r:id="rId9"/>
    <p:sldId id="290" r:id="rId10"/>
    <p:sldId id="280" r:id="rId11"/>
    <p:sldId id="281"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CCFF33"/>
    <a:srgbClr val="00FF00"/>
    <a:srgbClr val="FFFFFF"/>
    <a:srgbClr val="FFFF00"/>
    <a:srgbClr val="808000"/>
    <a:srgbClr val="336600"/>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388" autoAdjust="0"/>
    <p:restoredTop sz="94670" autoAdjust="0"/>
  </p:normalViewPr>
  <p:slideViewPr>
    <p:cSldViewPr>
      <p:cViewPr>
        <p:scale>
          <a:sx n="50" d="100"/>
          <a:sy n="50" d="100"/>
        </p:scale>
        <p:origin x="-1842"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9159875" cy="6858000"/>
            <a:chOff x="0" y="0"/>
            <a:chExt cx="5770" cy="4320"/>
          </a:xfrm>
        </p:grpSpPr>
        <p:sp>
          <p:nvSpPr>
            <p:cNvPr id="921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922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922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922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922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922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922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922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922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922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922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923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923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923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923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923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923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923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923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923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923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9240"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9241"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242" name="Rectangle 26"/>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9243" name="Rectangle 27"/>
          <p:cNvSpPr>
            <a:spLocks noGrp="1" noChangeArrowheads="1"/>
          </p:cNvSpPr>
          <p:nvPr>
            <p:ph type="ftr" sz="quarter" idx="3"/>
          </p:nvPr>
        </p:nvSpPr>
        <p:spPr/>
        <p:txBody>
          <a:bodyPr/>
          <a:lstStyle>
            <a:lvl1pPr>
              <a:defRPr/>
            </a:lvl1pPr>
          </a:lstStyle>
          <a:p>
            <a:endParaRPr lang="en-US"/>
          </a:p>
        </p:txBody>
      </p:sp>
      <p:sp>
        <p:nvSpPr>
          <p:cNvPr id="9244" name="Rectangle 28"/>
          <p:cNvSpPr>
            <a:spLocks noGrp="1" noChangeArrowheads="1"/>
          </p:cNvSpPr>
          <p:nvPr>
            <p:ph type="sldNum" sz="quarter" idx="4"/>
          </p:nvPr>
        </p:nvSpPr>
        <p:spPr/>
        <p:txBody>
          <a:bodyPr/>
          <a:lstStyle>
            <a:lvl1pPr>
              <a:defRPr/>
            </a:lvl1pPr>
          </a:lstStyle>
          <a:p>
            <a:fld id="{0CF5AD71-6C1C-46C3-98E5-7F2ABE401320}"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7DAB9EB-4694-4C76-8703-C7493FE58CF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9B33D2B-163A-4FA9-9687-BDE0C16BAB9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3638"/>
            <a:ext cx="2133600" cy="457200"/>
          </a:xfrm>
        </p:spPr>
        <p:txBody>
          <a:bodyPr/>
          <a:lstStyle>
            <a:lvl1pPr>
              <a:defRPr/>
            </a:lvl1pPr>
          </a:lstStyle>
          <a:p>
            <a:fld id="{2F2EC5C9-1F78-4C15-BDEE-CAE273325A53}" type="slidenum">
              <a:rPr lang="en-US"/>
              <a:pPr/>
              <a:t>‹#›</a:t>
            </a:fld>
            <a:endParaRPr lang="en-US"/>
          </a:p>
        </p:txBody>
      </p:sp>
      <p:sp>
        <p:nvSpPr>
          <p:cNvPr id="7" name="Date Placeholder 6"/>
          <p:cNvSpPr>
            <a:spLocks noGrp="1"/>
          </p:cNvSpPr>
          <p:nvPr>
            <p:ph type="dt" sz="half" idx="12"/>
          </p:nvPr>
        </p:nvSpPr>
        <p:spPr>
          <a:xfrm>
            <a:off x="457200" y="6248400"/>
            <a:ext cx="2133600" cy="457200"/>
          </a:xfrm>
        </p:spPr>
        <p:txBody>
          <a:bodyPr/>
          <a:lstStyle>
            <a:lvl1pPr>
              <a:defRPr/>
            </a:lvl1pPr>
          </a:lstStyle>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8A26494-380F-4E4E-91CF-26D40C381DB8}"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663A190-4D00-4C25-BB18-088BED7BE651}"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3737CB4-ECC5-4AED-9B38-B6BE138B423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3C7AE73F-0BEE-40D8-873A-918118E53D75}"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89A4E505-E36F-419F-993A-27138918D39C}"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7793483-B9B0-4156-BDAE-12004B4D2203}"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7B5871F-8AAF-461D-87D5-A35723B68BC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DFE17A6-FC59-42C2-B778-499653FA2A80}"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59875" cy="6858000"/>
            <a:chOff x="0" y="0"/>
            <a:chExt cx="5770" cy="4320"/>
          </a:xfrm>
        </p:grpSpPr>
        <p:sp>
          <p:nvSpPr>
            <p:cNvPr id="819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819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819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819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819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820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820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820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820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820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820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820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820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820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820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821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821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821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821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821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821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8216"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8217"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18"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defRPr>
            </a:lvl1pPr>
          </a:lstStyle>
          <a:p>
            <a:endParaRPr lang="en-US"/>
          </a:p>
        </p:txBody>
      </p:sp>
      <p:sp>
        <p:nvSpPr>
          <p:cNvPr id="8219"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defRPr>
            </a:lvl1pPr>
          </a:lstStyle>
          <a:p>
            <a:fld id="{5BEF7705-C367-42CF-8EB4-0DD6BEA0B156}" type="slidenum">
              <a:rPr lang="en-US"/>
              <a:pPr/>
              <a:t>‹#›</a:t>
            </a:fld>
            <a:endParaRPr lang="en-US"/>
          </a:p>
        </p:txBody>
      </p:sp>
      <p:sp>
        <p:nvSpPr>
          <p:cNvPr id="8220"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defRPr>
            </a:lvl1pPr>
          </a:lstStyle>
          <a:p>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ransition/>
  <p:txStyles>
    <p:titleStyle>
      <a:lvl1pPr algn="ctr" rtl="0" fontAlgn="base">
        <a:spcBef>
          <a:spcPct val="0"/>
        </a:spcBef>
        <a:spcAft>
          <a:spcPct val="0"/>
        </a:spcAft>
        <a:defRPr sz="42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304800"/>
            <a:ext cx="7772400" cy="3124200"/>
          </a:xfrm>
        </p:spPr>
        <p:txBody>
          <a:bodyPr/>
          <a:lstStyle/>
          <a:p>
            <a:pPr>
              <a:lnSpc>
                <a:spcPct val="125000"/>
              </a:lnSpc>
            </a:pPr>
            <a:r>
              <a:rPr lang="en-US" sz="2800" b="1" dirty="0" smtClean="0">
                <a:latin typeface="Transit551 Md BT" pitchFamily="18" charset="0"/>
              </a:rPr>
              <a:t>INTRODUCTION </a:t>
            </a:r>
            <a:br>
              <a:rPr lang="en-US" sz="2800" b="1" dirty="0" smtClean="0">
                <a:latin typeface="Transit551 Md BT" pitchFamily="18" charset="0"/>
              </a:rPr>
            </a:br>
            <a:r>
              <a:rPr lang="en-US" sz="2800" b="1" dirty="0" smtClean="0">
                <a:latin typeface="Transit551 Md BT" pitchFamily="18" charset="0"/>
              </a:rPr>
              <a:t>TO </a:t>
            </a:r>
            <a:br>
              <a:rPr lang="en-US" sz="2800" b="1" dirty="0" smtClean="0">
                <a:latin typeface="Transit551 Md BT" pitchFamily="18" charset="0"/>
              </a:rPr>
            </a:br>
            <a:r>
              <a:rPr lang="en-US" sz="2800" b="1" dirty="0" smtClean="0">
                <a:latin typeface="Transit551 Md BT" pitchFamily="18" charset="0"/>
              </a:rPr>
              <a:t>HOMOEOPATHIC </a:t>
            </a:r>
            <a:br>
              <a:rPr lang="en-US" sz="2800" b="1" dirty="0" smtClean="0">
                <a:latin typeface="Transit551 Md BT" pitchFamily="18" charset="0"/>
              </a:rPr>
            </a:br>
            <a:r>
              <a:rPr lang="en-US" sz="2800" b="1" dirty="0" smtClean="0">
                <a:latin typeface="Transit551 Md BT" pitchFamily="18" charset="0"/>
              </a:rPr>
              <a:t>PHARMACY</a:t>
            </a:r>
            <a:r>
              <a:rPr lang="en-US" b="1" dirty="0" smtClean="0">
                <a:latin typeface="Transit551 Md BT" pitchFamily="18" charset="0"/>
              </a:rPr>
              <a:t/>
            </a:r>
            <a:br>
              <a:rPr lang="en-US" b="1" dirty="0" smtClean="0">
                <a:latin typeface="Transit551 Md BT" pitchFamily="18" charset="0"/>
              </a:rPr>
            </a:br>
            <a:endParaRPr lang="en-US" b="1" dirty="0"/>
          </a:p>
        </p:txBody>
      </p:sp>
      <p:sp>
        <p:nvSpPr>
          <p:cNvPr id="3" name="Subtitle 2"/>
          <p:cNvSpPr>
            <a:spLocks noGrp="1"/>
          </p:cNvSpPr>
          <p:nvPr>
            <p:ph type="subTitle" sz="quarter" idx="1"/>
          </p:nvPr>
        </p:nvSpPr>
        <p:spPr/>
        <p:txBody>
          <a:bodyPr/>
          <a:lstStyle/>
          <a:p>
            <a:pPr algn="r"/>
            <a:r>
              <a:rPr lang="en-US" dirty="0" smtClean="0"/>
              <a:t>PREPARED BY </a:t>
            </a:r>
          </a:p>
          <a:p>
            <a:pPr algn="r"/>
            <a:r>
              <a:rPr lang="en-US" dirty="0" smtClean="0"/>
              <a:t>DR.VENUGOPAL.K.G</a:t>
            </a:r>
          </a:p>
          <a:p>
            <a:pPr algn="r"/>
            <a:r>
              <a:rPr lang="en-US" dirty="0" smtClean="0"/>
              <a:t>ASSO.PROFESSOR</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30925"/>
          </a:xfrm>
        </p:spPr>
        <p:txBody>
          <a:bodyPr/>
          <a:lstStyle/>
          <a:p>
            <a:pPr algn="just"/>
            <a:r>
              <a:rPr lang="en-US" dirty="0" smtClean="0"/>
              <a:t>A pharmacist should hold the health and safety of patient to be of first consideration</a:t>
            </a:r>
          </a:p>
          <a:p>
            <a:pPr algn="just"/>
            <a:r>
              <a:rPr lang="en-US" dirty="0" smtClean="0"/>
              <a:t>He should never involve in activity that will bring discredit to profession</a:t>
            </a:r>
          </a:p>
          <a:p>
            <a:pPr algn="just"/>
            <a:r>
              <a:rPr lang="en-US" dirty="0" smtClean="0"/>
              <a:t>Should never dispense medicines of below standard quality</a:t>
            </a:r>
          </a:p>
          <a:p>
            <a:pPr algn="just"/>
            <a:r>
              <a:rPr lang="en-US" dirty="0" smtClean="0"/>
              <a:t>Should take only reasonable money for services</a:t>
            </a:r>
          </a:p>
          <a:p>
            <a:pPr algn="just"/>
            <a:r>
              <a:rPr lang="en-US" dirty="0" smtClean="0"/>
              <a:t>Should not capture the business by offering gifts to the physicians</a:t>
            </a:r>
          </a:p>
          <a:p>
            <a:pPr algn="just"/>
            <a:endParaRPr lang="en-US" dirty="0" smtClean="0"/>
          </a:p>
          <a:p>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pharmacist should provide information to patients regarding his professional services</a:t>
            </a:r>
          </a:p>
          <a:p>
            <a:r>
              <a:rPr lang="en-US" dirty="0" smtClean="0"/>
              <a:t>Should avoid misleading patients regarding nature, cost or value of </a:t>
            </a:r>
            <a:r>
              <a:rPr lang="en-US" dirty="0" err="1" smtClean="0"/>
              <a:t>pharmist’s</a:t>
            </a:r>
            <a:r>
              <a:rPr lang="en-US" dirty="0" smtClean="0"/>
              <a:t> professional services</a:t>
            </a:r>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charset="0"/>
              </a:rPr>
              <a:t>SPECIALITY AND ORIGINALITY OF </a:t>
            </a:r>
            <a:br>
              <a:rPr lang="en-US" sz="3200" b="1" dirty="0" smtClean="0">
                <a:latin typeface="Arial" charset="0"/>
              </a:rPr>
            </a:br>
            <a:r>
              <a:rPr lang="en-US" sz="3200" b="1" dirty="0" smtClean="0">
                <a:latin typeface="Arial" charset="0"/>
              </a:rPr>
              <a:t>HOMOEOPATHIC PHARMACY</a:t>
            </a:r>
            <a:r>
              <a:rPr lang="en-US" sz="4400" b="1" dirty="0" smtClean="0">
                <a:latin typeface="Arial" charset="0"/>
              </a:rPr>
              <a:t/>
            </a:r>
            <a:br>
              <a:rPr lang="en-US" sz="4400" b="1" dirty="0" smtClean="0">
                <a:latin typeface="Arial" charset="0"/>
              </a:rPr>
            </a:br>
            <a:endParaRPr lang="en-US" dirty="0"/>
          </a:p>
        </p:txBody>
      </p:sp>
      <p:sp>
        <p:nvSpPr>
          <p:cNvPr id="3" name="Content Placeholder 2"/>
          <p:cNvSpPr>
            <a:spLocks noGrp="1"/>
          </p:cNvSpPr>
          <p:nvPr>
            <p:ph idx="1"/>
          </p:nvPr>
        </p:nvSpPr>
        <p:spPr/>
        <p:txBody>
          <a:bodyPr/>
          <a:lstStyle/>
          <a:p>
            <a:pPr>
              <a:lnSpc>
                <a:spcPct val="120000"/>
              </a:lnSpc>
              <a:buNone/>
            </a:pPr>
            <a:r>
              <a:rPr lang="en-US" b="1" dirty="0" smtClean="0">
                <a:solidFill>
                  <a:srgbClr val="FFFF00"/>
                </a:solidFill>
                <a:effectLst/>
                <a:latin typeface="Arial" charset="0"/>
              </a:rPr>
              <a:t>Homoeopathic Pharmacy</a:t>
            </a:r>
            <a:r>
              <a:rPr lang="en-US" b="1" dirty="0" smtClean="0">
                <a:effectLst/>
                <a:latin typeface="Arial" charset="0"/>
              </a:rPr>
              <a:t> stands </a:t>
            </a:r>
          </a:p>
          <a:p>
            <a:pPr>
              <a:lnSpc>
                <a:spcPct val="120000"/>
              </a:lnSpc>
              <a:buNone/>
            </a:pPr>
            <a:r>
              <a:rPr lang="en-US" b="1" dirty="0" smtClean="0">
                <a:effectLst/>
                <a:latin typeface="Arial" charset="0"/>
              </a:rPr>
              <a:t>   unique and special as it is based on </a:t>
            </a:r>
          </a:p>
          <a:p>
            <a:pPr>
              <a:lnSpc>
                <a:spcPct val="120000"/>
              </a:lnSpc>
              <a:buNone/>
            </a:pPr>
            <a:r>
              <a:rPr lang="en-US" b="1" dirty="0" smtClean="0">
                <a:effectLst/>
                <a:latin typeface="Arial" charset="0"/>
              </a:rPr>
              <a:t>   a philosophical background and a scientific application. </a:t>
            </a:r>
          </a:p>
          <a:p>
            <a:pPr>
              <a:lnSpc>
                <a:spcPct val="120000"/>
              </a:lnSpc>
              <a:buNone/>
            </a:pPr>
            <a:endParaRPr lang="en-US" sz="2000" b="1" dirty="0" smtClean="0">
              <a:effectLst/>
              <a:latin typeface="Arial" charset="0"/>
            </a:endParaRPr>
          </a:p>
          <a:p>
            <a:pPr>
              <a:lnSpc>
                <a:spcPct val="120000"/>
              </a:lnSpc>
              <a:buNone/>
            </a:pPr>
            <a:r>
              <a:rPr lang="en-US" b="1" dirty="0" smtClean="0">
                <a:effectLst/>
                <a:latin typeface="Arial" charset="0"/>
              </a:rPr>
              <a:t>	Hence homoeopathic pharmacy is </a:t>
            </a:r>
          </a:p>
          <a:p>
            <a:pPr>
              <a:lnSpc>
                <a:spcPct val="120000"/>
              </a:lnSpc>
              <a:buNone/>
            </a:pPr>
            <a:r>
              <a:rPr lang="en-US" b="1" dirty="0" smtClean="0">
                <a:effectLst/>
                <a:latin typeface="Arial" charset="0"/>
              </a:rPr>
              <a:t>	both an art and a </a:t>
            </a:r>
            <a:r>
              <a:rPr lang="en-US" b="1" dirty="0" smtClean="0">
                <a:effectLst/>
                <a:latin typeface="Arial" charset="0"/>
              </a:rPr>
              <a:t>science</a:t>
            </a: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effectLst>
                  <a:outerShdw blurRad="38100" dist="38100" dir="2700000" algn="tl">
                    <a:srgbClr val="000000"/>
                  </a:outerShdw>
                </a:effectLst>
                <a:latin typeface="Arial" charset="0"/>
              </a:rPr>
              <a:t>THEORY OF DYNAMIZATION</a:t>
            </a:r>
            <a:br>
              <a:rPr lang="en-US" sz="4400" b="1" dirty="0" smtClean="0">
                <a:effectLst>
                  <a:outerShdw blurRad="38100" dist="38100" dir="2700000" algn="tl">
                    <a:srgbClr val="000000"/>
                  </a:outerShdw>
                </a:effectLst>
                <a:latin typeface="Arial" charset="0"/>
              </a:rPr>
            </a:br>
            <a:endParaRPr lang="en-US" dirty="0"/>
          </a:p>
        </p:txBody>
      </p:sp>
      <p:sp>
        <p:nvSpPr>
          <p:cNvPr id="3" name="Content Placeholder 2"/>
          <p:cNvSpPr>
            <a:spLocks noGrp="1"/>
          </p:cNvSpPr>
          <p:nvPr>
            <p:ph idx="1"/>
          </p:nvPr>
        </p:nvSpPr>
        <p:spPr>
          <a:xfrm>
            <a:off x="457200" y="914400"/>
            <a:ext cx="8229600" cy="5943600"/>
          </a:xfrm>
        </p:spPr>
        <p:txBody>
          <a:bodyPr/>
          <a:lstStyle/>
          <a:p>
            <a:pPr>
              <a:lnSpc>
                <a:spcPct val="110000"/>
              </a:lnSpc>
              <a:buNone/>
            </a:pPr>
            <a:r>
              <a:rPr lang="en-US" b="1" dirty="0" smtClean="0">
                <a:solidFill>
                  <a:srgbClr val="FFFF00"/>
                </a:solidFill>
                <a:effectLst/>
                <a:latin typeface="Arial" charset="0"/>
              </a:rPr>
              <a:t>Homoeopathic </a:t>
            </a:r>
            <a:r>
              <a:rPr lang="en-US" b="1" dirty="0" err="1" smtClean="0">
                <a:solidFill>
                  <a:srgbClr val="FFFF00"/>
                </a:solidFill>
                <a:effectLst/>
                <a:latin typeface="Arial" charset="0"/>
              </a:rPr>
              <a:t>dynamizations</a:t>
            </a:r>
            <a:r>
              <a:rPr lang="en-US" b="1" dirty="0" smtClean="0">
                <a:effectLst/>
                <a:latin typeface="Arial" charset="0"/>
              </a:rPr>
              <a:t> are processes by which the medicinal properties that are latent in crude substances become aroused and enabled to act in an almost spiritual manner in our life. </a:t>
            </a:r>
          </a:p>
          <a:p>
            <a:pPr>
              <a:lnSpc>
                <a:spcPct val="110000"/>
              </a:lnSpc>
              <a:buNone/>
            </a:pPr>
            <a:r>
              <a:rPr lang="en-US" b="1" dirty="0" smtClean="0">
                <a:solidFill>
                  <a:srgbClr val="FFFF00"/>
                </a:solidFill>
                <a:effectLst/>
                <a:latin typeface="Arial" charset="0"/>
              </a:rPr>
              <a:t>Homoeopathic pharmacy </a:t>
            </a:r>
          </a:p>
          <a:p>
            <a:pPr>
              <a:lnSpc>
                <a:spcPct val="110000"/>
              </a:lnSpc>
              <a:buNone/>
            </a:pPr>
            <a:r>
              <a:rPr lang="en-US" b="1" dirty="0" smtClean="0">
                <a:effectLst/>
                <a:latin typeface="Arial" charset="0"/>
              </a:rPr>
              <a:t>demonstrates the power or capacity </a:t>
            </a:r>
          </a:p>
          <a:p>
            <a:pPr>
              <a:lnSpc>
                <a:spcPct val="110000"/>
              </a:lnSpc>
              <a:buNone/>
            </a:pPr>
            <a:r>
              <a:rPr lang="en-US" b="1" dirty="0" smtClean="0">
                <a:effectLst/>
                <a:latin typeface="Arial" charset="0"/>
              </a:rPr>
              <a:t>of an infinitesimal small do</a:t>
            </a: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outerShdw>
                </a:effectLst>
                <a:latin typeface="Arial" charset="0"/>
              </a:rPr>
              <a:t>HOMOEOPATHIC PHARMACODYNAMICS</a:t>
            </a:r>
            <a:br>
              <a:rPr lang="en-US" sz="3200" b="1" dirty="0" smtClean="0">
                <a:effectLst>
                  <a:outerShdw blurRad="38100" dist="38100" dir="2700000" algn="tl">
                    <a:srgbClr val="000000"/>
                  </a:outerShdw>
                </a:effectLst>
                <a:latin typeface="Arial" charset="0"/>
              </a:rPr>
            </a:br>
            <a:endParaRPr lang="en-US" sz="3200" dirty="0"/>
          </a:p>
        </p:txBody>
      </p:sp>
      <p:sp>
        <p:nvSpPr>
          <p:cNvPr id="3" name="Content Placeholder 2"/>
          <p:cNvSpPr>
            <a:spLocks noGrp="1"/>
          </p:cNvSpPr>
          <p:nvPr>
            <p:ph idx="1"/>
          </p:nvPr>
        </p:nvSpPr>
        <p:spPr/>
        <p:txBody>
          <a:bodyPr/>
          <a:lstStyle/>
          <a:p>
            <a:r>
              <a:rPr lang="en-GB" b="1" dirty="0" smtClean="0">
                <a:effectLst/>
                <a:latin typeface="Arial" charset="0"/>
              </a:rPr>
              <a:t>	Every drug becomes a part of the Homoeopathic </a:t>
            </a:r>
            <a:r>
              <a:rPr lang="en-GB" b="1" dirty="0" err="1" smtClean="0">
                <a:effectLst/>
                <a:latin typeface="Arial" charset="0"/>
              </a:rPr>
              <a:t>Materia</a:t>
            </a:r>
            <a:r>
              <a:rPr lang="en-GB" b="1" dirty="0" smtClean="0">
                <a:effectLst/>
                <a:latin typeface="Arial" charset="0"/>
              </a:rPr>
              <a:t> </a:t>
            </a:r>
            <a:r>
              <a:rPr lang="en-GB" b="1" dirty="0" err="1" smtClean="0">
                <a:effectLst/>
                <a:latin typeface="Arial" charset="0"/>
              </a:rPr>
              <a:t>Medica</a:t>
            </a:r>
            <a:r>
              <a:rPr lang="en-GB" b="1" dirty="0" smtClean="0">
                <a:effectLst/>
                <a:latin typeface="Arial" charset="0"/>
              </a:rPr>
              <a:t> after a complete study of its pure effects in deranging health in healthy human beings. Homoeopathic drugs are tested on healthy persons in both males and females in different ages and the subjective symptoms are noted with great importance. </a:t>
            </a:r>
          </a:p>
          <a:p>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lstStyle/>
          <a:p>
            <a:pPr algn="ctr">
              <a:lnSpc>
                <a:spcPct val="130000"/>
              </a:lnSpc>
              <a:buNone/>
            </a:pPr>
            <a:r>
              <a:rPr lang="en-US" b="1" dirty="0" smtClean="0">
                <a:solidFill>
                  <a:srgbClr val="FFFF00"/>
                </a:solidFill>
                <a:latin typeface="Arial" charset="0"/>
              </a:rPr>
              <a:t>Homoeopathic Drug </a:t>
            </a:r>
            <a:r>
              <a:rPr lang="en-US" b="1" dirty="0" err="1" smtClean="0">
                <a:solidFill>
                  <a:srgbClr val="FFFF00"/>
                </a:solidFill>
                <a:latin typeface="Arial" charset="0"/>
              </a:rPr>
              <a:t>Provings</a:t>
            </a:r>
            <a:r>
              <a:rPr lang="en-US" b="1" dirty="0" smtClean="0">
                <a:solidFill>
                  <a:schemeClr val="tx2"/>
                </a:solidFill>
                <a:latin typeface="Arial" charset="0"/>
              </a:rPr>
              <a:t> </a:t>
            </a:r>
          </a:p>
          <a:p>
            <a:pPr algn="ctr">
              <a:lnSpc>
                <a:spcPct val="130000"/>
              </a:lnSpc>
              <a:buNone/>
            </a:pPr>
            <a:r>
              <a:rPr lang="en-US" b="1" dirty="0" smtClean="0">
                <a:latin typeface="Arial" charset="0"/>
              </a:rPr>
              <a:t>have a philosophical base </a:t>
            </a:r>
          </a:p>
          <a:p>
            <a:pPr algn="ctr">
              <a:lnSpc>
                <a:spcPct val="130000"/>
              </a:lnSpc>
              <a:buNone/>
            </a:pPr>
            <a:r>
              <a:rPr lang="en-US" b="1" dirty="0" smtClean="0">
                <a:latin typeface="Arial" charset="0"/>
              </a:rPr>
              <a:t>and conducted </a:t>
            </a:r>
          </a:p>
          <a:p>
            <a:pPr algn="ctr">
              <a:lnSpc>
                <a:spcPct val="130000"/>
              </a:lnSpc>
              <a:buNone/>
            </a:pPr>
            <a:r>
              <a:rPr lang="en-US" b="1" dirty="0" smtClean="0">
                <a:latin typeface="Arial" charset="0"/>
              </a:rPr>
              <a:t>in a scientific, standardized ,</a:t>
            </a:r>
          </a:p>
          <a:p>
            <a:pPr algn="ctr">
              <a:lnSpc>
                <a:spcPct val="130000"/>
              </a:lnSpc>
              <a:buNone/>
            </a:pPr>
            <a:r>
              <a:rPr lang="en-US" b="1" dirty="0" smtClean="0">
                <a:latin typeface="Arial" charset="0"/>
              </a:rPr>
              <a:t>controlled method that is </a:t>
            </a:r>
          </a:p>
          <a:p>
            <a:pPr algn="ctr">
              <a:lnSpc>
                <a:spcPct val="130000"/>
              </a:lnSpc>
              <a:buNone/>
            </a:pPr>
            <a:r>
              <a:rPr lang="en-US" b="1" dirty="0" smtClean="0">
                <a:latin typeface="Arial" charset="0"/>
              </a:rPr>
              <a:t>verified by repeated trials </a:t>
            </a:r>
          </a:p>
          <a:p>
            <a:pPr algn="ctr">
              <a:lnSpc>
                <a:spcPct val="130000"/>
              </a:lnSpc>
              <a:buNone/>
            </a:pPr>
            <a:r>
              <a:rPr lang="en-US" b="1" dirty="0" smtClean="0">
                <a:latin typeface="Arial" charset="0"/>
              </a:rPr>
              <a:t>and clinical confirmation.</a:t>
            </a:r>
          </a:p>
          <a:p>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effectLst>
                  <a:outerShdw blurRad="38100" dist="38100" dir="2700000" algn="tl">
                    <a:srgbClr val="000000"/>
                  </a:outerShdw>
                </a:effectLst>
                <a:latin typeface="Arial" charset="0"/>
              </a:rPr>
              <a:t>Single, Simple Remedy</a:t>
            </a:r>
            <a:br>
              <a:rPr lang="en-US" sz="4400" b="1" dirty="0" smtClean="0">
                <a:effectLst>
                  <a:outerShdw blurRad="38100" dist="38100" dir="2700000" algn="tl">
                    <a:srgbClr val="000000"/>
                  </a:outerShdw>
                </a:effectLst>
                <a:latin typeface="Arial" charset="0"/>
              </a:rPr>
            </a:br>
            <a:endParaRPr lang="en-US" dirty="0"/>
          </a:p>
        </p:txBody>
      </p:sp>
      <p:sp>
        <p:nvSpPr>
          <p:cNvPr id="3" name="Content Placeholder 2"/>
          <p:cNvSpPr>
            <a:spLocks noGrp="1"/>
          </p:cNvSpPr>
          <p:nvPr>
            <p:ph idx="1"/>
          </p:nvPr>
        </p:nvSpPr>
        <p:spPr>
          <a:xfrm>
            <a:off x="457200" y="914400"/>
            <a:ext cx="8229600" cy="5943600"/>
          </a:xfrm>
        </p:spPr>
        <p:txBody>
          <a:bodyPr/>
          <a:lstStyle/>
          <a:p>
            <a:pPr algn="ctr">
              <a:lnSpc>
                <a:spcPct val="110000"/>
              </a:lnSpc>
              <a:buNone/>
            </a:pPr>
            <a:r>
              <a:rPr lang="en-GB" b="1" dirty="0" smtClean="0">
                <a:effectLst/>
                <a:latin typeface="Arial" charset="0"/>
              </a:rPr>
              <a:t>The old system makes use of complex </a:t>
            </a:r>
          </a:p>
          <a:p>
            <a:pPr algn="ctr">
              <a:lnSpc>
                <a:spcPct val="110000"/>
              </a:lnSpc>
              <a:buNone/>
            </a:pPr>
            <a:r>
              <a:rPr lang="en-GB" b="1" dirty="0" smtClean="0">
                <a:effectLst/>
                <a:latin typeface="Arial" charset="0"/>
              </a:rPr>
              <a:t>	mixtures of medicines, each containing several ingredients in considerable quantity and which require much time to compound as well as a skill in the preparation that the physician does not always possess; that the right to dispense medicines was by law conceded to the apothecary for these reasons.</a:t>
            </a:r>
            <a:endParaRPr lang="en-US" b="1" dirty="0" smtClean="0">
              <a:effectLst/>
              <a:latin typeface="Arial" charset="0"/>
            </a:endParaRPr>
          </a:p>
          <a:p>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lstStyle/>
          <a:p>
            <a:pPr algn="ctr">
              <a:lnSpc>
                <a:spcPct val="130000"/>
              </a:lnSpc>
              <a:buNone/>
            </a:pPr>
            <a:r>
              <a:rPr lang="en-GB" b="1" dirty="0" smtClean="0">
                <a:latin typeface="Arial" charset="0"/>
              </a:rPr>
              <a:t>Homoeopathy </a:t>
            </a:r>
          </a:p>
          <a:p>
            <a:pPr algn="ctr">
              <a:lnSpc>
                <a:spcPct val="130000"/>
              </a:lnSpc>
              <a:buNone/>
            </a:pPr>
            <a:r>
              <a:rPr lang="en-GB" b="1" dirty="0" smtClean="0">
                <a:latin typeface="Arial" charset="0"/>
              </a:rPr>
              <a:t>has no compound prescriptions </a:t>
            </a:r>
          </a:p>
          <a:p>
            <a:pPr algn="ctr">
              <a:lnSpc>
                <a:spcPct val="130000"/>
              </a:lnSpc>
              <a:buNone/>
            </a:pPr>
            <a:r>
              <a:rPr lang="en-GB" b="1" dirty="0" smtClean="0">
                <a:latin typeface="Arial" charset="0"/>
              </a:rPr>
              <a:t>for the apothecary, </a:t>
            </a:r>
          </a:p>
          <a:p>
            <a:pPr algn="ctr">
              <a:lnSpc>
                <a:spcPct val="130000"/>
              </a:lnSpc>
              <a:buNone/>
            </a:pPr>
            <a:r>
              <a:rPr lang="en-GB" b="1" dirty="0" smtClean="0">
                <a:latin typeface="Arial" charset="0"/>
              </a:rPr>
              <a:t>but gives in all cases of illness </a:t>
            </a:r>
          </a:p>
          <a:p>
            <a:pPr algn="ctr">
              <a:lnSpc>
                <a:spcPct val="130000"/>
              </a:lnSpc>
              <a:buNone/>
            </a:pPr>
            <a:r>
              <a:rPr lang="en-GB" b="1" dirty="0" smtClean="0">
                <a:latin typeface="Arial" charset="0"/>
              </a:rPr>
              <a:t>one single simple medicinal </a:t>
            </a:r>
          </a:p>
          <a:p>
            <a:pPr algn="ctr">
              <a:lnSpc>
                <a:spcPct val="130000"/>
              </a:lnSpc>
              <a:buNone/>
            </a:pPr>
            <a:r>
              <a:rPr lang="en-GB" b="1" dirty="0" smtClean="0">
                <a:latin typeface="Arial" charset="0"/>
              </a:rPr>
              <a:t>substance in a </a:t>
            </a:r>
          </a:p>
          <a:p>
            <a:pPr algn="ctr">
              <a:lnSpc>
                <a:spcPct val="130000"/>
              </a:lnSpc>
              <a:buNone/>
            </a:pPr>
            <a:r>
              <a:rPr lang="en-GB" b="1" dirty="0" smtClean="0">
                <a:latin typeface="Arial" charset="0"/>
              </a:rPr>
              <a:t>non-medicinal vehicle</a:t>
            </a: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effectLst>
                  <a:outerShdw blurRad="38100" dist="38100" dir="2700000" algn="tl">
                    <a:srgbClr val="000000"/>
                  </a:outerShdw>
                </a:effectLst>
                <a:latin typeface="Arial" charset="0"/>
              </a:rPr>
              <a:t>Rich source of curative drugs</a:t>
            </a:r>
            <a:br>
              <a:rPr lang="en-US" sz="4400" b="1" dirty="0" smtClean="0">
                <a:effectLst>
                  <a:outerShdw blurRad="38100" dist="38100" dir="2700000" algn="tl">
                    <a:srgbClr val="000000"/>
                  </a:outerShdw>
                </a:effectLst>
                <a:latin typeface="Arial" charset="0"/>
              </a:rPr>
            </a:br>
            <a:endParaRPr lang="en-US" dirty="0"/>
          </a:p>
        </p:txBody>
      </p:sp>
      <p:sp>
        <p:nvSpPr>
          <p:cNvPr id="3" name="Content Placeholder 2"/>
          <p:cNvSpPr>
            <a:spLocks noGrp="1"/>
          </p:cNvSpPr>
          <p:nvPr>
            <p:ph idx="1"/>
          </p:nvPr>
        </p:nvSpPr>
        <p:spPr>
          <a:xfrm>
            <a:off x="457200" y="914400"/>
            <a:ext cx="8686800" cy="5943600"/>
          </a:xfrm>
        </p:spPr>
        <p:txBody>
          <a:bodyPr/>
          <a:lstStyle/>
          <a:p>
            <a:pPr algn="ctr">
              <a:lnSpc>
                <a:spcPct val="130000"/>
              </a:lnSpc>
              <a:buNone/>
            </a:pPr>
            <a:r>
              <a:rPr lang="en-US" b="1" dirty="0" smtClean="0">
                <a:effectLst/>
                <a:latin typeface="Arial" charset="0"/>
              </a:rPr>
              <a:t>	Apart from the plant, animal and chemical kingdoms, introduction of </a:t>
            </a:r>
            <a:r>
              <a:rPr lang="en-US" b="1" dirty="0" err="1" smtClean="0">
                <a:effectLst/>
                <a:latin typeface="Arial" charset="0"/>
              </a:rPr>
              <a:t>nosodes</a:t>
            </a:r>
            <a:r>
              <a:rPr lang="en-US" b="1" dirty="0" smtClean="0">
                <a:effectLst/>
                <a:latin typeface="Arial" charset="0"/>
              </a:rPr>
              <a:t>, </a:t>
            </a:r>
            <a:r>
              <a:rPr lang="en-US" b="1" dirty="0" err="1" smtClean="0">
                <a:effectLst/>
                <a:latin typeface="Arial" charset="0"/>
              </a:rPr>
              <a:t>sarcodes</a:t>
            </a:r>
            <a:r>
              <a:rPr lang="en-US" b="1" dirty="0" smtClean="0">
                <a:effectLst/>
                <a:latin typeface="Arial" charset="0"/>
              </a:rPr>
              <a:t>, </a:t>
            </a:r>
            <a:r>
              <a:rPr lang="en-US" b="1" dirty="0" err="1" smtClean="0">
                <a:effectLst/>
                <a:latin typeface="Arial" charset="0"/>
              </a:rPr>
              <a:t>imponderabilia</a:t>
            </a:r>
            <a:r>
              <a:rPr lang="en-US" b="1" dirty="0" smtClean="0">
                <a:effectLst/>
                <a:latin typeface="Arial" charset="0"/>
              </a:rPr>
              <a:t> is a specific aspect of homoeopathic pharmacy. </a:t>
            </a:r>
          </a:p>
          <a:p>
            <a:pPr algn="ctr">
              <a:lnSpc>
                <a:spcPct val="130000"/>
              </a:lnSpc>
              <a:buNone/>
            </a:pPr>
            <a:endParaRPr lang="en-US" sz="1200" b="1" dirty="0" smtClean="0">
              <a:effectLst/>
              <a:latin typeface="Arial" charset="0"/>
            </a:endParaRPr>
          </a:p>
          <a:p>
            <a:pPr algn="ctr">
              <a:lnSpc>
                <a:spcPct val="130000"/>
              </a:lnSpc>
              <a:buNone/>
            </a:pPr>
            <a:r>
              <a:rPr lang="en-US" b="1" dirty="0" smtClean="0">
                <a:effectLst/>
                <a:latin typeface="Arial" charset="0"/>
              </a:rPr>
              <a:t>	It also employs synthetically prepared compounds as a source of medicine, </a:t>
            </a:r>
          </a:p>
          <a:p>
            <a:pPr algn="ctr">
              <a:lnSpc>
                <a:spcPct val="130000"/>
              </a:lnSpc>
              <a:buNone/>
            </a:pPr>
            <a:r>
              <a:rPr lang="en-US" b="1" dirty="0" smtClean="0">
                <a:effectLst/>
                <a:latin typeface="Arial" charset="0"/>
              </a:rPr>
              <a:t>   but only in </a:t>
            </a:r>
            <a:r>
              <a:rPr lang="en-US" b="1" dirty="0" err="1" smtClean="0">
                <a:effectLst/>
                <a:latin typeface="Arial" charset="0"/>
              </a:rPr>
              <a:t>dynamized</a:t>
            </a:r>
            <a:r>
              <a:rPr lang="en-US" b="1" dirty="0" smtClean="0">
                <a:effectLst/>
                <a:latin typeface="Arial" charset="0"/>
              </a:rPr>
              <a:t> state.</a:t>
            </a:r>
          </a:p>
          <a:p>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outerShdw>
                </a:effectLst>
                <a:latin typeface="Arial" charset="0"/>
              </a:rPr>
              <a:t>PURITY AND TOTALITY </a:t>
            </a:r>
            <a:br>
              <a:rPr lang="en-US" sz="3200" b="1" dirty="0" smtClean="0">
                <a:effectLst>
                  <a:outerShdw blurRad="38100" dist="38100" dir="2700000" algn="tl">
                    <a:srgbClr val="000000"/>
                  </a:outerShdw>
                </a:effectLst>
                <a:latin typeface="Arial" charset="0"/>
              </a:rPr>
            </a:br>
            <a:r>
              <a:rPr lang="en-US" sz="3200" b="1" dirty="0" smtClean="0">
                <a:effectLst>
                  <a:outerShdw blurRad="38100" dist="38100" dir="2700000" algn="tl">
                    <a:srgbClr val="000000"/>
                  </a:outerShdw>
                </a:effectLst>
                <a:latin typeface="Arial" charset="0"/>
              </a:rPr>
              <a:t>OF THE DRUG SOURCE</a:t>
            </a:r>
            <a:br>
              <a:rPr lang="en-US" sz="3200" b="1" dirty="0" smtClean="0">
                <a:effectLst>
                  <a:outerShdw blurRad="38100" dist="38100" dir="2700000" algn="tl">
                    <a:srgbClr val="000000"/>
                  </a:outerShdw>
                </a:effectLst>
                <a:latin typeface="Arial" charset="0"/>
              </a:rPr>
            </a:br>
            <a:endParaRPr lang="en-US" sz="3200" dirty="0"/>
          </a:p>
        </p:txBody>
      </p:sp>
      <p:sp>
        <p:nvSpPr>
          <p:cNvPr id="3" name="Content Placeholder 2"/>
          <p:cNvSpPr>
            <a:spLocks noGrp="1"/>
          </p:cNvSpPr>
          <p:nvPr>
            <p:ph idx="1"/>
          </p:nvPr>
        </p:nvSpPr>
        <p:spPr/>
        <p:txBody>
          <a:bodyPr/>
          <a:lstStyle/>
          <a:p>
            <a:pPr algn="ctr">
              <a:lnSpc>
                <a:spcPct val="120000"/>
              </a:lnSpc>
              <a:buNone/>
            </a:pPr>
            <a:r>
              <a:rPr lang="en-US" b="1" dirty="0" smtClean="0">
                <a:effectLst/>
                <a:latin typeface="Arial" charset="0"/>
              </a:rPr>
              <a:t>Consistent with the </a:t>
            </a:r>
          </a:p>
          <a:p>
            <a:pPr algn="ctr">
              <a:lnSpc>
                <a:spcPct val="120000"/>
              </a:lnSpc>
              <a:buNone/>
            </a:pPr>
            <a:r>
              <a:rPr lang="en-US" b="1" dirty="0" smtClean="0">
                <a:effectLst/>
                <a:latin typeface="Arial" charset="0"/>
              </a:rPr>
              <a:t>individualistic and holistic </a:t>
            </a:r>
          </a:p>
          <a:p>
            <a:pPr algn="ctr">
              <a:lnSpc>
                <a:spcPct val="120000"/>
              </a:lnSpc>
              <a:buNone/>
            </a:pPr>
            <a:r>
              <a:rPr lang="en-US" b="1" dirty="0" smtClean="0">
                <a:effectLst/>
                <a:latin typeface="Arial" charset="0"/>
              </a:rPr>
              <a:t>philosophy of homoeopathy, homoeopathic drugs </a:t>
            </a:r>
          </a:p>
          <a:p>
            <a:pPr algn="ctr">
              <a:lnSpc>
                <a:spcPct val="120000"/>
              </a:lnSpc>
              <a:buNone/>
            </a:pPr>
            <a:r>
              <a:rPr lang="en-US" b="1" dirty="0" smtClean="0">
                <a:effectLst/>
                <a:latin typeface="Arial" charset="0"/>
              </a:rPr>
              <a:t>are prepared without attempting to separate them into </a:t>
            </a:r>
          </a:p>
          <a:p>
            <a:pPr algn="ctr">
              <a:lnSpc>
                <a:spcPct val="120000"/>
              </a:lnSpc>
              <a:buNone/>
            </a:pPr>
            <a:r>
              <a:rPr lang="en-US" b="1" dirty="0" smtClean="0">
                <a:effectLst/>
                <a:latin typeface="Arial" charset="0"/>
              </a:rPr>
              <a:t>specific chemical constituents. </a:t>
            </a:r>
          </a:p>
          <a:p>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effectLst/>
                <a:latin typeface="Arial" charset="0"/>
              </a:rPr>
              <a:t>HOMOEOPATHIC PHARMACY may be defined as the art and science of</a:t>
            </a:r>
            <a:r>
              <a:rPr lang="en-US" b="1" dirty="0" smtClean="0">
                <a:solidFill>
                  <a:srgbClr val="FFFF00"/>
                </a:solidFill>
                <a:effectLst/>
                <a:latin typeface="Arial" charset="0"/>
              </a:rPr>
              <a:t> identifying, collecting, preparing,</a:t>
            </a:r>
            <a:r>
              <a:rPr lang="en-US" b="1" dirty="0" smtClean="0">
                <a:solidFill>
                  <a:srgbClr val="FFCC00"/>
                </a:solidFill>
                <a:effectLst/>
                <a:latin typeface="Arial" charset="0"/>
              </a:rPr>
              <a:t> </a:t>
            </a:r>
            <a:r>
              <a:rPr lang="en-US" b="1" dirty="0" smtClean="0">
                <a:solidFill>
                  <a:srgbClr val="FFFF00"/>
                </a:solidFill>
                <a:effectLst/>
                <a:latin typeface="Arial" charset="0"/>
              </a:rPr>
              <a:t>preserving, evaluating, standardizing</a:t>
            </a:r>
            <a:r>
              <a:rPr lang="en-US" b="1" dirty="0" smtClean="0">
                <a:solidFill>
                  <a:schemeClr val="folHlink"/>
                </a:solidFill>
                <a:effectLst/>
                <a:latin typeface="Arial" charset="0"/>
              </a:rPr>
              <a:t> </a:t>
            </a:r>
            <a:r>
              <a:rPr lang="en-US" b="1" dirty="0" smtClean="0">
                <a:effectLst/>
                <a:latin typeface="Arial" charset="0"/>
              </a:rPr>
              <a:t>and </a:t>
            </a:r>
            <a:r>
              <a:rPr lang="en-US" b="1" dirty="0" smtClean="0">
                <a:solidFill>
                  <a:srgbClr val="FFFF00"/>
                </a:solidFill>
                <a:effectLst/>
                <a:latin typeface="Arial" charset="0"/>
              </a:rPr>
              <a:t>dispensing of medicines</a:t>
            </a:r>
            <a:r>
              <a:rPr lang="en-US" b="1" dirty="0" smtClean="0">
                <a:solidFill>
                  <a:srgbClr val="FFCC00"/>
                </a:solidFill>
                <a:effectLst/>
                <a:latin typeface="Arial" charset="0"/>
              </a:rPr>
              <a:t>.</a:t>
            </a:r>
            <a:r>
              <a:rPr lang="en-US" b="1" dirty="0" smtClean="0">
                <a:effectLst/>
                <a:latin typeface="Arial" charset="0"/>
              </a:rPr>
              <a:t> It also embraces the </a:t>
            </a:r>
            <a:r>
              <a:rPr lang="en-US" b="1" dirty="0" smtClean="0">
                <a:solidFill>
                  <a:srgbClr val="FFFF00"/>
                </a:solidFill>
                <a:effectLst/>
                <a:latin typeface="Arial" charset="0"/>
              </a:rPr>
              <a:t>legal and professional</a:t>
            </a:r>
            <a:r>
              <a:rPr lang="en-US" b="1" dirty="0" smtClean="0">
                <a:solidFill>
                  <a:srgbClr val="FFCC00"/>
                </a:solidFill>
                <a:effectLst/>
                <a:latin typeface="Arial" charset="0"/>
              </a:rPr>
              <a:t> </a:t>
            </a:r>
            <a:r>
              <a:rPr lang="en-US" b="1" dirty="0" smtClean="0">
                <a:effectLst/>
                <a:latin typeface="Arial" charset="0"/>
              </a:rPr>
              <a:t>aspects and regulation of proper distribution of medicines.</a:t>
            </a: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outerShdw>
                </a:effectLst>
                <a:latin typeface="Arial" charset="0"/>
              </a:rPr>
              <a:t>IN-PROCESS QUALITY CONTROL</a:t>
            </a:r>
            <a:r>
              <a:rPr lang="en-US" sz="4400" b="1" dirty="0" smtClean="0">
                <a:effectLst>
                  <a:outerShdw blurRad="38100" dist="38100" dir="2700000" algn="tl">
                    <a:srgbClr val="000000"/>
                  </a:outerShdw>
                </a:effectLst>
                <a:latin typeface="Arial" charset="0"/>
              </a:rPr>
              <a:t/>
            </a:r>
            <a:br>
              <a:rPr lang="en-US" sz="4400" b="1" dirty="0" smtClean="0">
                <a:effectLst>
                  <a:outerShdw blurRad="38100" dist="38100" dir="2700000" algn="tl">
                    <a:srgbClr val="000000"/>
                  </a:outerShdw>
                </a:effectLst>
                <a:latin typeface="Arial" charset="0"/>
              </a:rPr>
            </a:br>
            <a:endParaRPr lang="en-US" dirty="0"/>
          </a:p>
        </p:txBody>
      </p:sp>
      <p:sp>
        <p:nvSpPr>
          <p:cNvPr id="3" name="Content Placeholder 2"/>
          <p:cNvSpPr>
            <a:spLocks noGrp="1"/>
          </p:cNvSpPr>
          <p:nvPr>
            <p:ph idx="1"/>
          </p:nvPr>
        </p:nvSpPr>
        <p:spPr/>
        <p:txBody>
          <a:bodyPr/>
          <a:lstStyle/>
          <a:p>
            <a:pPr algn="ctr">
              <a:lnSpc>
                <a:spcPct val="140000"/>
              </a:lnSpc>
              <a:buNone/>
            </a:pPr>
            <a:r>
              <a:rPr lang="en-US" b="1" dirty="0" smtClean="0">
                <a:effectLst/>
                <a:latin typeface="Arial" charset="0"/>
              </a:rPr>
              <a:t>	Proper quality control measures </a:t>
            </a:r>
          </a:p>
          <a:p>
            <a:pPr algn="ctr">
              <a:lnSpc>
                <a:spcPct val="140000"/>
              </a:lnSpc>
              <a:buNone/>
            </a:pPr>
            <a:r>
              <a:rPr lang="en-US" b="1" dirty="0" smtClean="0">
                <a:effectLst/>
                <a:latin typeface="Arial" charset="0"/>
              </a:rPr>
              <a:t>are employed right from the </a:t>
            </a:r>
          </a:p>
          <a:p>
            <a:pPr algn="ctr">
              <a:lnSpc>
                <a:spcPct val="140000"/>
              </a:lnSpc>
              <a:buNone/>
            </a:pPr>
            <a:r>
              <a:rPr lang="en-US" b="1" dirty="0" smtClean="0">
                <a:effectLst/>
                <a:latin typeface="Arial" charset="0"/>
              </a:rPr>
              <a:t>identification and collection </a:t>
            </a:r>
          </a:p>
          <a:p>
            <a:pPr algn="ctr">
              <a:lnSpc>
                <a:spcPct val="140000"/>
              </a:lnSpc>
              <a:buNone/>
            </a:pPr>
            <a:r>
              <a:rPr lang="en-US" b="1" dirty="0" smtClean="0">
                <a:effectLst/>
                <a:latin typeface="Arial" charset="0"/>
              </a:rPr>
              <a:t>up to the finished product. </a:t>
            </a:r>
          </a:p>
          <a:p>
            <a:pPr algn="ctr">
              <a:lnSpc>
                <a:spcPct val="140000"/>
              </a:lnSpc>
              <a:buNone/>
            </a:pPr>
            <a:r>
              <a:rPr lang="en-US" b="1" dirty="0" smtClean="0">
                <a:effectLst/>
                <a:latin typeface="Arial" charset="0"/>
              </a:rPr>
              <a:t>Freshness of materials used  is also an important feature in homoeopathy</a:t>
            </a: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outerShdw blurRad="38100" dist="38100" dir="2700000" algn="tl">
                    <a:srgbClr val="000000"/>
                  </a:outerShdw>
                </a:effectLst>
                <a:latin typeface="Arial" charset="0"/>
              </a:rPr>
              <a:t>SIMPLE TO DISPENSE AND </a:t>
            </a:r>
            <a:br>
              <a:rPr lang="en-US" sz="3200" b="1" dirty="0" smtClean="0">
                <a:effectLst>
                  <a:outerShdw blurRad="38100" dist="38100" dir="2700000" algn="tl">
                    <a:srgbClr val="000000"/>
                  </a:outerShdw>
                </a:effectLst>
                <a:latin typeface="Arial" charset="0"/>
              </a:rPr>
            </a:br>
            <a:r>
              <a:rPr lang="en-US" sz="3200" b="1" dirty="0" smtClean="0">
                <a:effectLst>
                  <a:outerShdw blurRad="38100" dist="38100" dir="2700000" algn="tl">
                    <a:srgbClr val="000000"/>
                  </a:outerShdw>
                </a:effectLst>
                <a:latin typeface="Arial" charset="0"/>
              </a:rPr>
              <a:t>EASY TO ADMINISTER</a:t>
            </a:r>
            <a:r>
              <a:rPr lang="en-US" sz="4400" b="1" dirty="0" smtClean="0">
                <a:effectLst>
                  <a:outerShdw blurRad="38100" dist="38100" dir="2700000" algn="tl">
                    <a:srgbClr val="000000"/>
                  </a:outerShdw>
                </a:effectLst>
                <a:latin typeface="Arial" charset="0"/>
              </a:rPr>
              <a:t/>
            </a:r>
            <a:br>
              <a:rPr lang="en-US" sz="4400" b="1" dirty="0" smtClean="0">
                <a:effectLst>
                  <a:outerShdw blurRad="38100" dist="38100" dir="2700000" algn="tl">
                    <a:srgbClr val="000000"/>
                  </a:outerShdw>
                </a:effectLst>
                <a:latin typeface="Arial" charset="0"/>
              </a:rPr>
            </a:br>
            <a:endParaRPr lang="en-US" dirty="0"/>
          </a:p>
        </p:txBody>
      </p:sp>
      <p:sp>
        <p:nvSpPr>
          <p:cNvPr id="3" name="Content Placeholder 2"/>
          <p:cNvSpPr>
            <a:spLocks noGrp="1"/>
          </p:cNvSpPr>
          <p:nvPr>
            <p:ph idx="1"/>
          </p:nvPr>
        </p:nvSpPr>
        <p:spPr>
          <a:xfrm>
            <a:off x="457200" y="1066800"/>
            <a:ext cx="8229600" cy="5791200"/>
          </a:xfrm>
        </p:spPr>
        <p:txBody>
          <a:bodyPr/>
          <a:lstStyle/>
          <a:p>
            <a:pPr algn="ctr">
              <a:lnSpc>
                <a:spcPct val="110000"/>
              </a:lnSpc>
              <a:buNone/>
            </a:pPr>
            <a:r>
              <a:rPr lang="en-US" b="1" dirty="0" smtClean="0">
                <a:solidFill>
                  <a:srgbClr val="FFFF00"/>
                </a:solidFill>
                <a:effectLst/>
                <a:latin typeface="Arial" charset="0"/>
              </a:rPr>
              <a:t>Homoeopathy employs </a:t>
            </a:r>
          </a:p>
          <a:p>
            <a:pPr algn="ctr">
              <a:lnSpc>
                <a:spcPct val="110000"/>
              </a:lnSpc>
              <a:buNone/>
            </a:pPr>
            <a:r>
              <a:rPr lang="en-US" b="1" dirty="0" smtClean="0">
                <a:solidFill>
                  <a:srgbClr val="FFFF00"/>
                </a:solidFill>
                <a:effectLst/>
                <a:latin typeface="Arial" charset="0"/>
              </a:rPr>
              <a:t>no complex methods and compound formulations in preparing medicines.</a:t>
            </a:r>
            <a:r>
              <a:rPr lang="en-US" b="1" dirty="0" smtClean="0">
                <a:effectLst/>
                <a:latin typeface="Arial" charset="0"/>
              </a:rPr>
              <a:t> The methods of dispensing homoeopathic medicines is very simple, guided solely by convenience and ease to the physician, and at the same time easy to administer to the sick, thus ensuring a good compliance.</a:t>
            </a:r>
          </a:p>
          <a:p>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effectLst>
                  <a:outerShdw blurRad="38100" dist="38100" dir="2700000" algn="tl">
                    <a:srgbClr val="000000"/>
                  </a:outerShdw>
                </a:effectLst>
                <a:latin typeface="Arial" charset="0"/>
              </a:rPr>
              <a:t>LONG SHELF LIFE</a:t>
            </a:r>
            <a:br>
              <a:rPr lang="en-US" sz="4400" b="1" dirty="0" smtClean="0">
                <a:effectLst>
                  <a:outerShdw blurRad="38100" dist="38100" dir="2700000" algn="tl">
                    <a:srgbClr val="000000"/>
                  </a:outerShdw>
                </a:effectLst>
                <a:latin typeface="Arial" charset="0"/>
              </a:rPr>
            </a:br>
            <a:endParaRPr lang="en-US" dirty="0"/>
          </a:p>
        </p:txBody>
      </p:sp>
      <p:sp>
        <p:nvSpPr>
          <p:cNvPr id="3" name="Content Placeholder 2"/>
          <p:cNvSpPr>
            <a:spLocks noGrp="1"/>
          </p:cNvSpPr>
          <p:nvPr>
            <p:ph idx="1"/>
          </p:nvPr>
        </p:nvSpPr>
        <p:spPr/>
        <p:txBody>
          <a:bodyPr/>
          <a:lstStyle/>
          <a:p>
            <a:pPr algn="ctr">
              <a:lnSpc>
                <a:spcPct val="130000"/>
              </a:lnSpc>
              <a:buNone/>
            </a:pPr>
            <a:r>
              <a:rPr lang="en-GB" b="1" dirty="0" smtClean="0">
                <a:effectLst/>
                <a:latin typeface="Arial" charset="0"/>
              </a:rPr>
              <a:t>According to Hahnemann, homoeopathic potencies have the potential to be preserved for years together if carefully stored. </a:t>
            </a:r>
          </a:p>
          <a:p>
            <a:pPr algn="ctr">
              <a:lnSpc>
                <a:spcPct val="130000"/>
              </a:lnSpc>
              <a:buNone/>
            </a:pPr>
            <a:r>
              <a:rPr lang="en-GB" b="1" dirty="0" smtClean="0">
                <a:effectLst/>
                <a:latin typeface="Arial" charset="0"/>
              </a:rPr>
              <a:t>Natural deterioration of the medicines, in terms of its potency has not been reported.</a:t>
            </a:r>
            <a:r>
              <a:rPr lang="en-GB" b="1" dirty="0" smtClean="0">
                <a:latin typeface="Arial" charset="0"/>
              </a:rPr>
              <a:t> </a:t>
            </a:r>
            <a:endParaRPr lang="en-US" b="1" dirty="0" smtClean="0">
              <a:latin typeface="Arial" charset="0"/>
            </a:endParaRPr>
          </a:p>
          <a:p>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Arial" charset="0"/>
              </a:rPr>
              <a:t>COST EFFECTIVE</a:t>
            </a:r>
            <a:br>
              <a:rPr lang="en-US" sz="4400" b="1" dirty="0" smtClean="0">
                <a:latin typeface="Arial" charset="0"/>
              </a:rPr>
            </a:br>
            <a:endParaRPr lang="en-US" dirty="0"/>
          </a:p>
        </p:txBody>
      </p:sp>
      <p:sp>
        <p:nvSpPr>
          <p:cNvPr id="3" name="Content Placeholder 2"/>
          <p:cNvSpPr>
            <a:spLocks noGrp="1"/>
          </p:cNvSpPr>
          <p:nvPr>
            <p:ph idx="1"/>
          </p:nvPr>
        </p:nvSpPr>
        <p:spPr/>
        <p:txBody>
          <a:bodyPr/>
          <a:lstStyle/>
          <a:p>
            <a:pPr algn="ctr">
              <a:lnSpc>
                <a:spcPct val="130000"/>
              </a:lnSpc>
              <a:buNone/>
            </a:pPr>
            <a:r>
              <a:rPr lang="en-GB" b="1" dirty="0" smtClean="0">
                <a:effectLst/>
                <a:latin typeface="Arial" charset="0"/>
              </a:rPr>
              <a:t>Cost of manufacture </a:t>
            </a:r>
          </a:p>
          <a:p>
            <a:pPr algn="ctr">
              <a:lnSpc>
                <a:spcPct val="130000"/>
              </a:lnSpc>
              <a:buNone/>
            </a:pPr>
            <a:r>
              <a:rPr lang="en-GB" b="1" dirty="0" smtClean="0">
                <a:effectLst/>
                <a:latin typeface="Arial" charset="0"/>
              </a:rPr>
              <a:t>of homoeopathic medicines </a:t>
            </a:r>
          </a:p>
          <a:p>
            <a:pPr algn="ctr">
              <a:lnSpc>
                <a:spcPct val="130000"/>
              </a:lnSpc>
              <a:buNone/>
            </a:pPr>
            <a:r>
              <a:rPr lang="en-GB" b="1" dirty="0" smtClean="0">
                <a:effectLst/>
                <a:latin typeface="Arial" charset="0"/>
              </a:rPr>
              <a:t>is relatively cheaper than other </a:t>
            </a:r>
          </a:p>
          <a:p>
            <a:pPr algn="ctr">
              <a:lnSpc>
                <a:spcPct val="130000"/>
              </a:lnSpc>
              <a:buNone/>
            </a:pPr>
            <a:r>
              <a:rPr lang="en-GB" b="1" dirty="0" smtClean="0">
                <a:effectLst/>
                <a:latin typeface="Arial" charset="0"/>
              </a:rPr>
              <a:t>systems of medicine, </a:t>
            </a:r>
          </a:p>
          <a:p>
            <a:pPr algn="ctr">
              <a:lnSpc>
                <a:spcPct val="130000"/>
              </a:lnSpc>
              <a:buNone/>
            </a:pPr>
            <a:r>
              <a:rPr lang="en-GB" b="1" dirty="0" smtClean="0">
                <a:effectLst/>
                <a:latin typeface="Arial" charset="0"/>
              </a:rPr>
              <a:t>and hence economically viable for developing countries.</a:t>
            </a:r>
            <a:endParaRPr lang="en-US" b="1" dirty="0">
              <a:effectLst/>
              <a:latin typeface="Arial"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lnSpc>
                <a:spcPct val="140000"/>
              </a:lnSpc>
              <a:buNone/>
            </a:pPr>
            <a:r>
              <a:rPr lang="en-US" b="1" dirty="0" smtClean="0">
                <a:effectLst/>
                <a:latin typeface="Arial" charset="0"/>
              </a:rPr>
              <a:t>The fundamental principle of homoeopathic pharmacy is </a:t>
            </a:r>
          </a:p>
          <a:p>
            <a:pPr algn="ctr">
              <a:lnSpc>
                <a:spcPct val="140000"/>
              </a:lnSpc>
              <a:buNone/>
            </a:pPr>
            <a:r>
              <a:rPr lang="en-US" b="1" dirty="0" smtClean="0">
                <a:solidFill>
                  <a:srgbClr val="FFFF00"/>
                </a:solidFill>
                <a:effectLst/>
                <a:latin typeface="Arial" charset="0"/>
              </a:rPr>
              <a:t>simplicity, originality, </a:t>
            </a:r>
          </a:p>
          <a:p>
            <a:pPr algn="ctr">
              <a:lnSpc>
                <a:spcPct val="140000"/>
              </a:lnSpc>
              <a:buNone/>
            </a:pPr>
            <a:r>
              <a:rPr lang="en-US" b="1" dirty="0" smtClean="0">
                <a:solidFill>
                  <a:srgbClr val="FFFF00"/>
                </a:solidFill>
                <a:effectLst/>
                <a:latin typeface="Arial" charset="0"/>
              </a:rPr>
              <a:t>durability and reliability </a:t>
            </a:r>
          </a:p>
          <a:p>
            <a:pPr algn="ctr">
              <a:lnSpc>
                <a:spcPct val="140000"/>
              </a:lnSpc>
              <a:buNone/>
            </a:pPr>
            <a:r>
              <a:rPr lang="en-US" b="1" dirty="0" smtClean="0">
                <a:effectLst/>
                <a:latin typeface="Arial" charset="0"/>
              </a:rPr>
              <a:t>of medicinal preparation</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lstStyle/>
          <a:p>
            <a:pPr algn="ctr">
              <a:lnSpc>
                <a:spcPct val="130000"/>
              </a:lnSpc>
              <a:buNone/>
            </a:pPr>
            <a:r>
              <a:rPr lang="en-US" b="1" dirty="0" smtClean="0">
                <a:effectLst/>
                <a:latin typeface="Arial" charset="0"/>
              </a:rPr>
              <a:t>The Greek words designating the </a:t>
            </a:r>
          </a:p>
          <a:p>
            <a:pPr algn="ctr">
              <a:lnSpc>
                <a:spcPct val="130000"/>
              </a:lnSpc>
              <a:buNone/>
            </a:pPr>
            <a:r>
              <a:rPr lang="en-US" b="1" dirty="0" smtClean="0">
                <a:effectLst/>
                <a:latin typeface="Arial" charset="0"/>
              </a:rPr>
              <a:t>idea of pharmacy is </a:t>
            </a:r>
            <a:r>
              <a:rPr lang="en-US" b="1" dirty="0" err="1" smtClean="0">
                <a:solidFill>
                  <a:srgbClr val="FFFF00"/>
                </a:solidFill>
                <a:effectLst/>
                <a:latin typeface="Arial" charset="0"/>
              </a:rPr>
              <a:t>pharmacon</a:t>
            </a:r>
            <a:r>
              <a:rPr lang="en-US" b="1" dirty="0" smtClean="0">
                <a:solidFill>
                  <a:srgbClr val="FFFF00"/>
                </a:solidFill>
                <a:effectLst/>
                <a:latin typeface="Arial" charset="0"/>
              </a:rPr>
              <a:t>, </a:t>
            </a:r>
          </a:p>
          <a:p>
            <a:pPr algn="ctr">
              <a:lnSpc>
                <a:spcPct val="130000"/>
              </a:lnSpc>
              <a:buNone/>
            </a:pPr>
            <a:r>
              <a:rPr lang="en-US" b="1" dirty="0" smtClean="0">
                <a:solidFill>
                  <a:srgbClr val="FFFF00"/>
                </a:solidFill>
                <a:effectLst/>
                <a:latin typeface="Arial" charset="0"/>
              </a:rPr>
              <a:t>‘a drug, a medicine, remedy, </a:t>
            </a:r>
          </a:p>
          <a:p>
            <a:pPr algn="ctr">
              <a:lnSpc>
                <a:spcPct val="130000"/>
              </a:lnSpc>
              <a:buNone/>
            </a:pPr>
            <a:r>
              <a:rPr lang="en-US" b="1" dirty="0" smtClean="0">
                <a:solidFill>
                  <a:srgbClr val="FFFF00"/>
                </a:solidFill>
                <a:effectLst/>
                <a:latin typeface="Arial" charset="0"/>
              </a:rPr>
              <a:t>a potion, charm, spell’ </a:t>
            </a:r>
          </a:p>
          <a:p>
            <a:pPr algn="ctr">
              <a:lnSpc>
                <a:spcPct val="130000"/>
              </a:lnSpc>
              <a:buNone/>
            </a:pPr>
            <a:r>
              <a:rPr lang="en-US" b="1" dirty="0" smtClean="0">
                <a:effectLst/>
                <a:latin typeface="Arial" charset="0"/>
              </a:rPr>
              <a:t>that has been anglicized into such </a:t>
            </a:r>
          </a:p>
          <a:p>
            <a:pPr algn="ctr">
              <a:lnSpc>
                <a:spcPct val="130000"/>
              </a:lnSpc>
              <a:buNone/>
            </a:pPr>
            <a:r>
              <a:rPr lang="en-US" b="1" dirty="0" smtClean="0">
                <a:effectLst/>
                <a:latin typeface="Arial" charset="0"/>
              </a:rPr>
              <a:t>words as </a:t>
            </a:r>
            <a:r>
              <a:rPr lang="en-US" b="1" dirty="0" smtClean="0">
                <a:solidFill>
                  <a:srgbClr val="FFFF00"/>
                </a:solidFill>
                <a:effectLst/>
                <a:latin typeface="Arial" charset="0"/>
              </a:rPr>
              <a:t>pharmacy, and pharmacist, </a:t>
            </a:r>
          </a:p>
          <a:p>
            <a:pPr algn="ctr">
              <a:lnSpc>
                <a:spcPct val="130000"/>
              </a:lnSpc>
              <a:buNone/>
            </a:pPr>
            <a:r>
              <a:rPr lang="en-US" b="1" dirty="0" smtClean="0">
                <a:solidFill>
                  <a:srgbClr val="FFFF00"/>
                </a:solidFill>
                <a:effectLst/>
                <a:latin typeface="Arial" charset="0"/>
              </a:rPr>
              <a:t>one skilled in pharmacy</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lstStyle/>
          <a:p>
            <a:pPr>
              <a:lnSpc>
                <a:spcPct val="105000"/>
              </a:lnSpc>
              <a:buNone/>
            </a:pPr>
            <a:r>
              <a:rPr lang="en-US" b="1" dirty="0" smtClean="0">
                <a:solidFill>
                  <a:srgbClr val="FFFF00"/>
                </a:solidFill>
                <a:effectLst/>
                <a:latin typeface="Arial" charset="0"/>
              </a:rPr>
              <a:t>OFFICIAL PHARMACY </a:t>
            </a:r>
          </a:p>
          <a:p>
            <a:pPr>
              <a:lnSpc>
                <a:spcPct val="105000"/>
              </a:lnSpc>
              <a:buNone/>
            </a:pPr>
            <a:r>
              <a:rPr lang="en-US" b="1" dirty="0" smtClean="0">
                <a:effectLst/>
                <a:latin typeface="Arial" charset="0"/>
              </a:rPr>
              <a:t>   consists of the preparation of drugs according to the processes that are prescribed in an official pharmacopoeia and is done in a pharmaceutical set-up.</a:t>
            </a:r>
          </a:p>
          <a:p>
            <a:pPr>
              <a:lnSpc>
                <a:spcPct val="105000"/>
              </a:lnSpc>
            </a:pPr>
            <a:endParaRPr lang="en-US" sz="2000" b="1" dirty="0" smtClean="0">
              <a:solidFill>
                <a:srgbClr val="FFFF00"/>
              </a:solidFill>
              <a:effectLst/>
              <a:latin typeface="Arial" charset="0"/>
            </a:endParaRPr>
          </a:p>
          <a:p>
            <a:pPr>
              <a:lnSpc>
                <a:spcPct val="105000"/>
              </a:lnSpc>
              <a:buNone/>
            </a:pPr>
            <a:r>
              <a:rPr lang="en-US" b="1" dirty="0" smtClean="0">
                <a:solidFill>
                  <a:srgbClr val="FFFF00"/>
                </a:solidFill>
                <a:effectLst/>
                <a:latin typeface="Arial" charset="0"/>
              </a:rPr>
              <a:t>EXTEMPORANEOUS PHARMACY</a:t>
            </a:r>
            <a:r>
              <a:rPr lang="en-US" b="1" dirty="0" smtClean="0">
                <a:effectLst/>
                <a:latin typeface="Arial" charset="0"/>
              </a:rPr>
              <a:t> consists of preparing and distributing medicines according to the directions of the physician and is done at the dispensary level.</a:t>
            </a:r>
          </a:p>
          <a:p>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US" b="1" dirty="0" smtClean="0">
                <a:solidFill>
                  <a:srgbClr val="FFFF00"/>
                </a:solidFill>
                <a:effectLst/>
                <a:latin typeface="Arial" charset="0"/>
              </a:rPr>
              <a:t>INSTITUTIONAL PHARMACY</a:t>
            </a:r>
            <a:r>
              <a:rPr lang="en-US" b="1" dirty="0" smtClean="0">
                <a:effectLst/>
                <a:latin typeface="Arial" charset="0"/>
              </a:rPr>
              <a:t> is the practice of homoeopathy in private and government-owned hospitals, health maintenance organizations and nursing homes.</a:t>
            </a:r>
          </a:p>
          <a:p>
            <a:pPr>
              <a:lnSpc>
                <a:spcPct val="10000"/>
              </a:lnSpc>
              <a:buNone/>
            </a:pPr>
            <a:endParaRPr lang="en-US" b="1" dirty="0" smtClean="0">
              <a:effectLst/>
              <a:latin typeface="Arial" charset="0"/>
            </a:endParaRPr>
          </a:p>
          <a:p>
            <a:pPr>
              <a:buNone/>
            </a:pPr>
            <a:r>
              <a:rPr lang="en-US" b="1" dirty="0" smtClean="0">
                <a:solidFill>
                  <a:srgbClr val="FFFF00"/>
                </a:solidFill>
                <a:effectLst/>
                <a:latin typeface="Arial" charset="0"/>
              </a:rPr>
              <a:t>CLINICAL PHARMACY</a:t>
            </a:r>
            <a:r>
              <a:rPr lang="en-US" b="1" dirty="0" smtClean="0">
                <a:effectLst/>
                <a:latin typeface="Arial" charset="0"/>
              </a:rPr>
              <a:t> is that division of pharmacy, which deals with patient care with particular emphasis on drug therapy. This is patient oriented and includes not only the dispensing of required medication but also advising the patient on the proper use of all medications.</a:t>
            </a:r>
          </a:p>
          <a:p>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6125"/>
          </a:xfrm>
        </p:spPr>
        <p:txBody>
          <a:bodyPr/>
          <a:lstStyle/>
          <a:p>
            <a:pPr>
              <a:lnSpc>
                <a:spcPct val="120000"/>
              </a:lnSpc>
              <a:buNone/>
            </a:pPr>
            <a:r>
              <a:rPr lang="en-US" b="1" dirty="0" smtClean="0">
                <a:solidFill>
                  <a:srgbClr val="FFFF00"/>
                </a:solidFill>
                <a:effectLst/>
                <a:latin typeface="Arial" charset="0"/>
              </a:rPr>
              <a:t>THEORETICAL PHARMACY </a:t>
            </a:r>
          </a:p>
          <a:p>
            <a:pPr>
              <a:lnSpc>
                <a:spcPct val="120000"/>
              </a:lnSpc>
              <a:buNone/>
            </a:pPr>
            <a:r>
              <a:rPr lang="en-US" b="1" dirty="0" smtClean="0">
                <a:effectLst/>
                <a:latin typeface="Arial" charset="0"/>
              </a:rPr>
              <a:t>   relates to teaching at academic institutions and is of theoretical nature.</a:t>
            </a:r>
          </a:p>
          <a:p>
            <a:pPr>
              <a:lnSpc>
                <a:spcPct val="120000"/>
              </a:lnSpc>
              <a:buNone/>
            </a:pPr>
            <a:endParaRPr lang="en-US" b="1" dirty="0" smtClean="0">
              <a:effectLst/>
              <a:latin typeface="Arial" charset="0"/>
            </a:endParaRPr>
          </a:p>
          <a:p>
            <a:pPr>
              <a:lnSpc>
                <a:spcPct val="120000"/>
              </a:lnSpc>
              <a:buNone/>
            </a:pPr>
            <a:r>
              <a:rPr lang="en-US" b="1" dirty="0" smtClean="0">
                <a:solidFill>
                  <a:srgbClr val="FFFF00"/>
                </a:solidFill>
                <a:effectLst/>
                <a:latin typeface="Arial" charset="0"/>
              </a:rPr>
              <a:t>OPERATIVE PHARMACY </a:t>
            </a:r>
          </a:p>
          <a:p>
            <a:pPr>
              <a:lnSpc>
                <a:spcPct val="120000"/>
              </a:lnSpc>
              <a:buNone/>
            </a:pPr>
            <a:r>
              <a:rPr lang="en-US" b="1" dirty="0" smtClean="0">
                <a:effectLst/>
                <a:latin typeface="Arial" charset="0"/>
              </a:rPr>
              <a:t>   relates to the various aspects of standardization, manufacturing, retail and also includes administrative and hospital pharmacy.</a:t>
            </a:r>
          </a:p>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r>
              <a:rPr lang="en-US" b="1" dirty="0" smtClean="0">
                <a:solidFill>
                  <a:srgbClr val="FFFF00"/>
                </a:solidFill>
                <a:effectLst/>
                <a:latin typeface="Arial" charset="0"/>
              </a:rPr>
              <a:t>WHOLESALE PHARMACY</a:t>
            </a:r>
            <a:r>
              <a:rPr lang="en-US" b="1" dirty="0" smtClean="0">
                <a:effectLst/>
                <a:latin typeface="Arial" charset="0"/>
              </a:rPr>
              <a:t> is the link between  manufacturer, institutional pharmacist and  community pharmacist and plays a vital role in assuring the community pharmacist and institutional pharmacist of a quick and convenient source of supply from a multiplicity of manufacturers.</a:t>
            </a:r>
          </a:p>
          <a:p>
            <a:pPr>
              <a:lnSpc>
                <a:spcPct val="20000"/>
              </a:lnSpc>
              <a:buNone/>
            </a:pPr>
            <a:endParaRPr lang="en-US" b="1" dirty="0" smtClean="0">
              <a:effectLst/>
              <a:latin typeface="Arial" charset="0"/>
            </a:endParaRPr>
          </a:p>
          <a:p>
            <a:pPr>
              <a:buNone/>
            </a:pPr>
            <a:r>
              <a:rPr lang="en-US" b="1" dirty="0" smtClean="0">
                <a:solidFill>
                  <a:srgbClr val="FFFF00"/>
                </a:solidFill>
                <a:effectLst/>
                <a:latin typeface="Arial" charset="0"/>
              </a:rPr>
              <a:t>PHARMACY ADMINISTRATION</a:t>
            </a:r>
            <a:r>
              <a:rPr lang="en-US" b="1" dirty="0" smtClean="0">
                <a:effectLst/>
                <a:latin typeface="Arial" charset="0"/>
              </a:rPr>
              <a:t> deals with the principles and practices of business and law as they apply to pharmacy practice.</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Arial" charset="0"/>
              </a:rPr>
              <a:t>PHARMACIST</a:t>
            </a:r>
            <a:br>
              <a:rPr lang="en-US" sz="4400" b="1" dirty="0" smtClean="0">
                <a:latin typeface="Arial" charset="0"/>
              </a:rPr>
            </a:br>
            <a:endParaRPr lang="en-US" dirty="0"/>
          </a:p>
        </p:txBody>
      </p:sp>
      <p:sp>
        <p:nvSpPr>
          <p:cNvPr id="3" name="Content Placeholder 2"/>
          <p:cNvSpPr>
            <a:spLocks noGrp="1"/>
          </p:cNvSpPr>
          <p:nvPr>
            <p:ph idx="1"/>
          </p:nvPr>
        </p:nvSpPr>
        <p:spPr>
          <a:xfrm>
            <a:off x="457200" y="1295400"/>
            <a:ext cx="8686800" cy="5562600"/>
          </a:xfrm>
        </p:spPr>
        <p:txBody>
          <a:bodyPr/>
          <a:lstStyle/>
          <a:p>
            <a:pPr algn="ctr">
              <a:lnSpc>
                <a:spcPct val="140000"/>
              </a:lnSpc>
              <a:buNone/>
            </a:pPr>
            <a:r>
              <a:rPr lang="en-US" b="1" dirty="0" smtClean="0">
                <a:solidFill>
                  <a:srgbClr val="FFCC00"/>
                </a:solidFill>
                <a:effectLst/>
                <a:latin typeface="Arial" charset="0"/>
              </a:rPr>
              <a:t>A Pharmacist is a person,</a:t>
            </a:r>
            <a:r>
              <a:rPr lang="en-US" b="1" dirty="0" smtClean="0">
                <a:effectLst/>
                <a:latin typeface="Arial" charset="0"/>
              </a:rPr>
              <a:t> </a:t>
            </a:r>
          </a:p>
          <a:p>
            <a:pPr algn="ctr">
              <a:lnSpc>
                <a:spcPct val="140000"/>
              </a:lnSpc>
              <a:buNone/>
            </a:pPr>
            <a:r>
              <a:rPr lang="en-US" b="1" dirty="0" smtClean="0">
                <a:effectLst/>
                <a:latin typeface="Arial" charset="0"/>
              </a:rPr>
              <a:t>who is skilled or engaged in pharmacy, </a:t>
            </a:r>
          </a:p>
          <a:p>
            <a:pPr>
              <a:lnSpc>
                <a:spcPct val="140000"/>
              </a:lnSpc>
              <a:buNone/>
            </a:pPr>
            <a:r>
              <a:rPr lang="en-US" b="1" dirty="0" smtClean="0">
                <a:effectLst/>
                <a:latin typeface="Arial" charset="0"/>
              </a:rPr>
              <a:t>one who prepares or dispenses medicines, </a:t>
            </a:r>
          </a:p>
          <a:p>
            <a:pPr>
              <a:lnSpc>
                <a:spcPct val="140000"/>
              </a:lnSpc>
              <a:buNone/>
            </a:pPr>
            <a:r>
              <a:rPr lang="en-US" b="1" dirty="0" smtClean="0">
                <a:effectLst/>
                <a:latin typeface="Arial" charset="0"/>
              </a:rPr>
              <a:t>one who is legally qualified to sell drugs. As there is no available tests to see the medicines are genuine, one has to depend on pharmacist.</a:t>
            </a:r>
            <a:endParaRPr lang="en-US" b="1" dirty="0">
              <a:effectLst/>
              <a:latin typeface="Arial"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686800" cy="6248400"/>
          </a:xfrm>
        </p:spPr>
        <p:txBody>
          <a:bodyPr/>
          <a:lstStyle/>
          <a:p>
            <a:r>
              <a:rPr lang="en-US" b="1" dirty="0" smtClean="0">
                <a:solidFill>
                  <a:srgbClr val="FFFF00"/>
                </a:solidFill>
                <a:latin typeface="Arial" charset="0"/>
              </a:rPr>
              <a:t>The pharmacist should possess the following qualities :</a:t>
            </a:r>
          </a:p>
          <a:p>
            <a:pPr>
              <a:lnSpc>
                <a:spcPct val="80000"/>
              </a:lnSpc>
            </a:pPr>
            <a:endParaRPr lang="en-US" b="1" dirty="0" smtClean="0">
              <a:solidFill>
                <a:srgbClr val="FFFF00"/>
              </a:solidFill>
              <a:latin typeface="Arial" charset="0"/>
            </a:endParaRPr>
          </a:p>
          <a:p>
            <a:pPr lvl="1">
              <a:buClr>
                <a:srgbClr val="FFFF00"/>
              </a:buClr>
              <a:buFontTx/>
              <a:buChar char="•"/>
            </a:pPr>
            <a:r>
              <a:rPr lang="en-US" sz="3200" b="1" dirty="0" smtClean="0">
                <a:latin typeface="Arial" charset="0"/>
              </a:rPr>
              <a:t> 	Knowledge of pharmacy, 	preparation, preservation, </a:t>
            </a:r>
          </a:p>
          <a:p>
            <a:pPr>
              <a:buClr>
                <a:schemeClr val="folHlink"/>
              </a:buClr>
              <a:buNone/>
            </a:pPr>
            <a:r>
              <a:rPr lang="en-US" b="1" dirty="0" smtClean="0">
                <a:latin typeface="Arial" charset="0"/>
              </a:rPr>
              <a:t>        handling 	and dispensing</a:t>
            </a:r>
          </a:p>
          <a:p>
            <a:pPr>
              <a:buClr>
                <a:schemeClr val="folHlink"/>
              </a:buClr>
              <a:buFont typeface="Arial" pitchFamily="34" charset="0"/>
              <a:buChar char="•"/>
            </a:pPr>
            <a:r>
              <a:rPr lang="en-US" b="1" dirty="0" smtClean="0">
                <a:latin typeface="Arial" charset="0"/>
              </a:rPr>
              <a:t>    Knowledge of pharmacopoeia</a:t>
            </a:r>
          </a:p>
          <a:p>
            <a:pPr>
              <a:lnSpc>
                <a:spcPct val="60000"/>
              </a:lnSpc>
            </a:pPr>
            <a:endParaRPr lang="en-US" b="1" dirty="0" smtClean="0">
              <a:latin typeface="Arial" charset="0"/>
            </a:endParaRPr>
          </a:p>
          <a:p>
            <a:pPr lvl="1">
              <a:buClr>
                <a:srgbClr val="FFFF00"/>
              </a:buClr>
              <a:buFontTx/>
              <a:buChar char="•"/>
            </a:pPr>
            <a:r>
              <a:rPr lang="en-US" sz="3200" b="1" dirty="0" smtClean="0">
                <a:latin typeface="Arial" charset="0"/>
              </a:rPr>
              <a:t> 	Qualified, honest, humanitarian, 	trustworthy and aware of 	responsibilities.</a:t>
            </a:r>
          </a:p>
          <a:p>
            <a:endParaRPr lang="en-US" dirty="0"/>
          </a:p>
        </p:txBody>
      </p:sp>
    </p:spTree>
  </p:cSld>
  <p:clrMapOvr>
    <a:masterClrMapping/>
  </p:clrMapOvr>
  <p:transition/>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541</TotalTime>
  <Words>747</Words>
  <Application>Microsoft PowerPoint</Application>
  <PresentationFormat>On-screen Show (4:3)</PresentationFormat>
  <Paragraphs>110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Curtain Call</vt:lpstr>
      <vt:lpstr>INTRODUCTION  TO  HOMOEOPATHIC  PHARMACY </vt:lpstr>
      <vt:lpstr>Slide 2</vt:lpstr>
      <vt:lpstr>Slide 3</vt:lpstr>
      <vt:lpstr>Slide 4</vt:lpstr>
      <vt:lpstr>Slide 5</vt:lpstr>
      <vt:lpstr>Slide 6</vt:lpstr>
      <vt:lpstr>Slide 7</vt:lpstr>
      <vt:lpstr>PHARMACIST </vt:lpstr>
      <vt:lpstr>Slide 9</vt:lpstr>
      <vt:lpstr>Slide 10</vt:lpstr>
      <vt:lpstr>Slide 11</vt:lpstr>
      <vt:lpstr>SPECIALITY AND ORIGINALITY OF  HOMOEOPATHIC PHARMACY </vt:lpstr>
      <vt:lpstr>THEORY OF DYNAMIZATION </vt:lpstr>
      <vt:lpstr>HOMOEOPATHIC PHARMACODYNAMICS </vt:lpstr>
      <vt:lpstr>Slide 15</vt:lpstr>
      <vt:lpstr>Single, Simple Remedy </vt:lpstr>
      <vt:lpstr>Slide 17</vt:lpstr>
      <vt:lpstr>Rich source of curative drugs </vt:lpstr>
      <vt:lpstr>PURITY AND TOTALITY  OF THE DRUG SOURCE </vt:lpstr>
      <vt:lpstr>IN-PROCESS QUALITY CONTROL </vt:lpstr>
      <vt:lpstr>SIMPLE TO DISPENSE AND  EASY TO ADMINISTER </vt:lpstr>
      <vt:lpstr>LONG SHELF LIFE </vt:lpstr>
      <vt:lpstr>COST EFFECTIVE </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Sumit Goel</dc:creator>
  <cp:lastModifiedBy>Windows</cp:lastModifiedBy>
  <cp:revision>129</cp:revision>
  <dcterms:created xsi:type="dcterms:W3CDTF">2002-04-20T10:31:23Z</dcterms:created>
  <dcterms:modified xsi:type="dcterms:W3CDTF">2020-12-03T07:50:02Z</dcterms:modified>
</cp:coreProperties>
</file>